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13"/>
  </p:notesMasterIdLst>
  <p:sldIdLst>
    <p:sldId id="256" r:id="rId2"/>
    <p:sldId id="257" r:id="rId3"/>
    <p:sldId id="272" r:id="rId4"/>
    <p:sldId id="273" r:id="rId5"/>
    <p:sldId id="261" r:id="rId6"/>
    <p:sldId id="264" r:id="rId7"/>
    <p:sldId id="262" r:id="rId8"/>
    <p:sldId id="263" r:id="rId9"/>
    <p:sldId id="266" r:id="rId10"/>
    <p:sldId id="274" r:id="rId11"/>
    <p:sldId id="267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0" name="Google Shape;7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0" name="Google Shape;7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6591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454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36089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8047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2208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7869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5662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619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711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3520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50514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19052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498513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 sz="14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752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sldNum="0"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34"/>
          <p:cNvSpPr txBox="1"/>
          <p:nvPr/>
        </p:nvSpPr>
        <p:spPr>
          <a:xfrm>
            <a:off x="5708343" y="6121573"/>
            <a:ext cx="3033959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7C36"/>
              </a:buClr>
              <a:buSzPts val="2000"/>
              <a:buFont typeface="Century Gothic"/>
              <a:buNone/>
            </a:pPr>
            <a:r>
              <a:rPr lang="es-ES" sz="20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 de octubre de 2022</a:t>
            </a:r>
            <a:r>
              <a:rPr lang="es-ES" sz="20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dirty="0">
              <a:solidFill>
                <a:srgbClr val="002060"/>
              </a:solidFill>
            </a:endParaRPr>
          </a:p>
        </p:txBody>
      </p:sp>
      <p:pic>
        <p:nvPicPr>
          <p:cNvPr id="694" name="Google Shape;694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7100" y="781235"/>
            <a:ext cx="2659479" cy="527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695" name="Google Shape;695;p34"/>
          <p:cNvPicPr preferRelativeResize="0"/>
          <p:nvPr/>
        </p:nvPicPr>
        <p:blipFill rotWithShape="1">
          <a:blip r:embed="rId4">
            <a:alphaModFix/>
          </a:blip>
          <a:srcRect l="5429" t="25256" r="6145" b="24441"/>
          <a:stretch/>
        </p:blipFill>
        <p:spPr>
          <a:xfrm>
            <a:off x="5977723" y="683709"/>
            <a:ext cx="1598612" cy="719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96" name="Google Shape;696;p34"/>
          <p:cNvPicPr preferRelativeResize="0"/>
          <p:nvPr/>
        </p:nvPicPr>
        <p:blipFill rotWithShape="1">
          <a:blip r:embed="rId5">
            <a:alphaModFix/>
          </a:blip>
          <a:srcRect l="15615" t="15384" r="16665" b="29177"/>
          <a:stretch/>
        </p:blipFill>
        <p:spPr>
          <a:xfrm>
            <a:off x="3987430" y="527049"/>
            <a:ext cx="1455737" cy="830262"/>
          </a:xfrm>
          <a:prstGeom prst="rect">
            <a:avLst/>
          </a:prstGeom>
          <a:noFill/>
          <a:ln>
            <a:noFill/>
          </a:ln>
        </p:spPr>
      </p:pic>
      <p:sp>
        <p:nvSpPr>
          <p:cNvPr id="697" name="Google Shape;697;p34"/>
          <p:cNvSpPr txBox="1"/>
          <p:nvPr/>
        </p:nvSpPr>
        <p:spPr>
          <a:xfrm>
            <a:off x="740549" y="2132398"/>
            <a:ext cx="8163753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Century Gothic"/>
              <a:buNone/>
            </a:pPr>
            <a:r>
              <a:rPr lang="es-ES" sz="24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OBJETIVOS Y FUNCIONES DEL COMITÉ DE ORDENAMIENTO ECOLÓGICO LOCAL DEL TERRITORIO DEL MUNICIPIO DE GÓMEZ PALACIO</a:t>
            </a:r>
            <a:endParaRPr sz="1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44"/>
          <p:cNvSpPr txBox="1"/>
          <p:nvPr/>
        </p:nvSpPr>
        <p:spPr>
          <a:xfrm>
            <a:off x="3228975" y="307975"/>
            <a:ext cx="268605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REFERENCIAS </a:t>
            </a:r>
            <a:endParaRPr dirty="0"/>
          </a:p>
        </p:txBody>
      </p:sp>
      <p:sp>
        <p:nvSpPr>
          <p:cNvPr id="773" name="Google Shape;773;p44"/>
          <p:cNvSpPr txBox="1"/>
          <p:nvPr/>
        </p:nvSpPr>
        <p:spPr>
          <a:xfrm>
            <a:off x="950912" y="1093787"/>
            <a:ext cx="7252055" cy="409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200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Manual del Proceso de Ordenamiento Ecológico. SEMARNAT. 2007.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endParaRPr lang="es-ES" sz="200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2000" dirty="0">
                <a:solidFill>
                  <a:srgbClr val="002060"/>
                </a:solidFill>
                <a:latin typeface="Century Gothic"/>
                <a:sym typeface="Century Gothic"/>
              </a:rPr>
              <a:t>Convenio de Coordinación que con el objeto de establecer las bases para la instrumentación del proceso destinado a la formulación, aprobación, expedición, ejecución, evaluación y modificación del Programa de Ordenamiento Ecológico Local del territorio del municipio de Gómez Palacio, Durango. Firman el gobierno federal, estatal y municipal.</a:t>
            </a:r>
            <a:endParaRPr sz="2000" dirty="0">
              <a:solidFill>
                <a:srgbClr val="002060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sz="200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64346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45"/>
          <p:cNvSpPr txBox="1"/>
          <p:nvPr/>
        </p:nvSpPr>
        <p:spPr>
          <a:xfrm>
            <a:off x="2295525" y="3386137"/>
            <a:ext cx="4694100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968C8C"/>
              </a:buClr>
              <a:buSzPts val="2000"/>
              <a:buFont typeface="Century Gothic"/>
              <a:buNone/>
            </a:pPr>
            <a:r>
              <a:rPr lang="es-ES" sz="20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Subsecretaría de Medio Ambiente</a:t>
            </a:r>
            <a:endParaRPr b="1" dirty="0">
              <a:solidFill>
                <a:srgbClr val="00206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968C8C"/>
              </a:buClr>
              <a:buSzPts val="2000"/>
              <a:buFont typeface="Century Gothic"/>
              <a:buNone/>
            </a:pPr>
            <a:r>
              <a:rPr lang="es-ES" sz="20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Av. Ferrocarril No. 109 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968C8C"/>
              </a:buClr>
              <a:buSzPts val="2000"/>
              <a:buFont typeface="Century Gothic"/>
              <a:buNone/>
            </a:pPr>
            <a:r>
              <a:rPr lang="es-ES" sz="20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Col. La Virgen, Durango, </a:t>
            </a:r>
            <a:r>
              <a:rPr lang="es-ES" sz="2000" b="0" i="0" u="none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Dgo</a:t>
            </a:r>
            <a:r>
              <a:rPr lang="es-ES" sz="20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968C8C"/>
              </a:buClr>
              <a:buSzPts val="2000"/>
              <a:buFont typeface="Century Gothic"/>
              <a:buNone/>
            </a:pPr>
            <a:r>
              <a:rPr lang="es-ES" sz="20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 (618) 1379910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968C8C"/>
              </a:buClr>
              <a:buSzPts val="2000"/>
              <a:buFont typeface="Century Gothic"/>
              <a:buNone/>
            </a:pPr>
            <a:r>
              <a:rPr lang="es-ES" sz="20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Correo: tania.ortiz@durango.gob.mx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779" name="Google Shape;779;p45"/>
          <p:cNvSpPr txBox="1"/>
          <p:nvPr/>
        </p:nvSpPr>
        <p:spPr>
          <a:xfrm>
            <a:off x="1054100" y="2058987"/>
            <a:ext cx="7037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26868"/>
              </a:buClr>
              <a:buSzPts val="2000"/>
              <a:buFont typeface="Century Gothic"/>
              <a:buNone/>
            </a:pPr>
            <a:r>
              <a:rPr lang="es-ES" sz="20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Ing. Tania Verónica Ortiz Valdez</a:t>
            </a:r>
            <a:endParaRPr b="1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26868"/>
              </a:buClr>
              <a:buSzPts val="2000"/>
              <a:buFont typeface="Century Gothic"/>
              <a:buNone/>
            </a:pPr>
            <a:r>
              <a:rPr lang="es-ES" sz="2000" b="0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Auxiliar Técnico de Ordenamientos Ecológicos</a:t>
            </a:r>
            <a:endParaRPr dirty="0">
              <a:solidFill>
                <a:srgbClr val="00206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23E0673-2A78-7353-E009-0EDAE1FB9A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208" b="29994"/>
          <a:stretch/>
        </p:blipFill>
        <p:spPr>
          <a:xfrm>
            <a:off x="799728" y="872590"/>
            <a:ext cx="2242730" cy="60574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C44768C-07A9-0E8B-508B-E70093143C7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" t="24707" r="5920" b="23870"/>
          <a:stretch/>
        </p:blipFill>
        <p:spPr>
          <a:xfrm>
            <a:off x="6329138" y="812422"/>
            <a:ext cx="1517501" cy="68319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59FE477-D0BA-95ED-E342-B4A4E6D5D37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42" b="35636"/>
          <a:stretch/>
        </p:blipFill>
        <p:spPr>
          <a:xfrm>
            <a:off x="3467983" y="897170"/>
            <a:ext cx="2435629" cy="5136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35"/>
          <p:cNvSpPr txBox="1"/>
          <p:nvPr/>
        </p:nvSpPr>
        <p:spPr>
          <a:xfrm>
            <a:off x="665162" y="449262"/>
            <a:ext cx="8112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COMITÉ DE ORDENAMIENTO ECOLÓGICO</a:t>
            </a:r>
            <a:endParaRPr dirty="0"/>
          </a:p>
        </p:txBody>
      </p:sp>
      <p:sp>
        <p:nvSpPr>
          <p:cNvPr id="703" name="Google Shape;703;p35"/>
          <p:cNvSpPr txBox="1"/>
          <p:nvPr/>
        </p:nvSpPr>
        <p:spPr>
          <a:xfrm>
            <a:off x="1056444" y="1323361"/>
            <a:ext cx="7137646" cy="3970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50000"/>
              </a:lnSpc>
              <a:buClr>
                <a:srgbClr val="4C4545"/>
              </a:buClr>
              <a:buSzPts val="2000"/>
            </a:pP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 la instancia de coordinación entre las partes firmantes del convenio, con representación y participación democrática de los tres órdenes de gobierno, sus instituciones y las de la sociedad civil, con el propósito de lograr la congruencia de planes, programas y acciones sectoriales.</a:t>
            </a:r>
            <a:endParaRPr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35"/>
          <p:cNvSpPr txBox="1"/>
          <p:nvPr/>
        </p:nvSpPr>
        <p:spPr>
          <a:xfrm>
            <a:off x="665162" y="449262"/>
            <a:ext cx="81120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OBJETIVO DEL COMITÉ DE </a:t>
            </a:r>
            <a:r>
              <a:rPr lang="es-MX" sz="28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ORDENAMIENTO ECOLÓGICO</a:t>
            </a:r>
            <a:endParaRPr lang="es-MX" dirty="0"/>
          </a:p>
        </p:txBody>
      </p:sp>
      <p:sp>
        <p:nvSpPr>
          <p:cNvPr id="705" name="Google Shape;705;p35"/>
          <p:cNvSpPr txBox="1"/>
          <p:nvPr/>
        </p:nvSpPr>
        <p:spPr>
          <a:xfrm>
            <a:off x="915150" y="1885936"/>
            <a:ext cx="73137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</a:pPr>
            <a:r>
              <a:rPr lang="es-ES" sz="240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Coordinar la realización de las acciones y procedimientos materia del Convenio de Coordinación, así como el seguimiento y la evaluación del Proceso de Ordenamiento Ecológico a través de sus órganos ejecutivo y técnico.</a:t>
            </a:r>
            <a:endParaRPr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14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o 23">
            <a:extLst>
              <a:ext uri="{FF2B5EF4-FFF2-40B4-BE49-F238E27FC236}">
                <a16:creationId xmlns:a16="http://schemas.microsoft.com/office/drawing/2014/main" id="{17CA5CDD-0D32-7414-A7E3-63B98191F71A}"/>
              </a:ext>
            </a:extLst>
          </p:cNvPr>
          <p:cNvGrpSpPr/>
          <p:nvPr/>
        </p:nvGrpSpPr>
        <p:grpSpPr>
          <a:xfrm>
            <a:off x="1229581" y="1325024"/>
            <a:ext cx="7266348" cy="5288840"/>
            <a:chOff x="954374" y="989027"/>
            <a:chExt cx="7600780" cy="5823408"/>
          </a:xfrm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074E93C3-8B72-67F8-E11A-713AFC9DA803}"/>
                </a:ext>
              </a:extLst>
            </p:cNvPr>
            <p:cNvGrpSpPr/>
            <p:nvPr/>
          </p:nvGrpSpPr>
          <p:grpSpPr>
            <a:xfrm>
              <a:off x="954374" y="5334739"/>
              <a:ext cx="7600779" cy="1477696"/>
              <a:chOff x="871517" y="5054903"/>
              <a:chExt cx="7600779" cy="1477696"/>
            </a:xfrm>
          </p:grpSpPr>
          <p:sp>
            <p:nvSpPr>
              <p:cNvPr id="6" name="Google Shape;727;p38">
                <a:extLst>
                  <a:ext uri="{FF2B5EF4-FFF2-40B4-BE49-F238E27FC236}">
                    <a16:creationId xmlns:a16="http://schemas.microsoft.com/office/drawing/2014/main" id="{FD766D25-DC50-9AA7-9E74-F63A518571BA}"/>
                  </a:ext>
                </a:extLst>
              </p:cNvPr>
              <p:cNvSpPr txBox="1"/>
              <p:nvPr/>
            </p:nvSpPr>
            <p:spPr>
              <a:xfrm>
                <a:off x="871517" y="5220975"/>
                <a:ext cx="7600779" cy="13116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spcFirstLastPara="1" wrap="square" lIns="522625" tIns="312400" rIns="522625" bIns="106675" anchor="t" anchorCtr="0">
                <a:noAutofit/>
              </a:bodyPr>
              <a:lstStyle/>
              <a:p>
                <a:pPr marL="114300" marR="0" lvl="1" indent="-1143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ES" sz="1800" b="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Sector Social</a:t>
                </a:r>
                <a:endParaRPr dirty="0"/>
              </a:p>
              <a:p>
                <a:pPr marL="114300" marR="0" lvl="1" indent="-114300" algn="l" rtl="0">
                  <a:lnSpc>
                    <a:spcPct val="90000"/>
                  </a:lnSpc>
                  <a:spcBef>
                    <a:spcPts val="27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ES" sz="1800" b="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Sector Productivo</a:t>
                </a:r>
                <a:endParaRPr dirty="0"/>
              </a:p>
              <a:p>
                <a:pPr marL="114300" marR="0" lvl="1" indent="-114300" algn="l" rtl="0">
                  <a:lnSpc>
                    <a:spcPct val="90000"/>
                  </a:lnSpc>
                  <a:spcBef>
                    <a:spcPts val="27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ES" sz="1800" b="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Sector Académico</a:t>
                </a:r>
                <a:endParaRPr dirty="0"/>
              </a:p>
            </p:txBody>
          </p:sp>
          <p:sp>
            <p:nvSpPr>
              <p:cNvPr id="7" name="Google Shape;728;p38">
                <a:extLst>
                  <a:ext uri="{FF2B5EF4-FFF2-40B4-BE49-F238E27FC236}">
                    <a16:creationId xmlns:a16="http://schemas.microsoft.com/office/drawing/2014/main" id="{AA9AE07F-852C-CEF4-911A-566062881E5A}"/>
                  </a:ext>
                </a:extLst>
              </p:cNvPr>
              <p:cNvSpPr txBox="1"/>
              <p:nvPr/>
            </p:nvSpPr>
            <p:spPr>
              <a:xfrm>
                <a:off x="1275957" y="5054903"/>
                <a:ext cx="6133940" cy="418461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78175" tIns="0" rIns="178175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entury Gothic"/>
                  <a:buNone/>
                </a:pPr>
                <a:r>
                  <a:rPr lang="es-ES" sz="1800" b="1" i="0" u="none" dirty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Por la Sociedad Civil</a:t>
                </a:r>
                <a:endParaRPr b="1" dirty="0"/>
              </a:p>
            </p:txBody>
          </p:sp>
        </p:grp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9CB124FC-715F-269A-5CBD-D4621879BB63}"/>
                </a:ext>
              </a:extLst>
            </p:cNvPr>
            <p:cNvGrpSpPr/>
            <p:nvPr/>
          </p:nvGrpSpPr>
          <p:grpSpPr>
            <a:xfrm>
              <a:off x="954375" y="989027"/>
              <a:ext cx="7600779" cy="999578"/>
              <a:chOff x="871516" y="4956839"/>
              <a:chExt cx="7600779" cy="920084"/>
            </a:xfrm>
          </p:grpSpPr>
          <p:sp>
            <p:nvSpPr>
              <p:cNvPr id="15" name="Google Shape;727;p38">
                <a:extLst>
                  <a:ext uri="{FF2B5EF4-FFF2-40B4-BE49-F238E27FC236}">
                    <a16:creationId xmlns:a16="http://schemas.microsoft.com/office/drawing/2014/main" id="{145B4EB6-0957-25C7-DEAB-77A1DD0E61F0}"/>
                  </a:ext>
                </a:extLst>
              </p:cNvPr>
              <p:cNvSpPr txBox="1"/>
              <p:nvPr/>
            </p:nvSpPr>
            <p:spPr>
              <a:xfrm>
                <a:off x="871516" y="5196980"/>
                <a:ext cx="7600779" cy="67994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spcFirstLastPara="1" wrap="square" lIns="522625" tIns="312400" rIns="522625" bIns="106675" anchor="t" anchorCtr="0">
                <a:noAutofit/>
              </a:bodyPr>
              <a:lstStyle/>
              <a:p>
                <a:pPr marL="114300" marR="0" lvl="1" indent="-1143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MX" sz="1800" b="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 Representante de SEMARNAT y </a:t>
                </a:r>
                <a:r>
                  <a:rPr lang="es-MX" sz="1800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un</a:t>
                </a:r>
                <a:r>
                  <a:rPr lang="es-MX" sz="1800" b="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 suplente</a:t>
                </a:r>
                <a:endParaRPr dirty="0"/>
              </a:p>
            </p:txBody>
          </p:sp>
          <p:sp>
            <p:nvSpPr>
              <p:cNvPr id="16" name="Google Shape;728;p38">
                <a:extLst>
                  <a:ext uri="{FF2B5EF4-FFF2-40B4-BE49-F238E27FC236}">
                    <a16:creationId xmlns:a16="http://schemas.microsoft.com/office/drawing/2014/main" id="{3D51E987-62BD-9899-8ABD-184683866DAA}"/>
                  </a:ext>
                </a:extLst>
              </p:cNvPr>
              <p:cNvSpPr txBox="1"/>
              <p:nvPr/>
            </p:nvSpPr>
            <p:spPr>
              <a:xfrm>
                <a:off x="1275957" y="4956839"/>
                <a:ext cx="6133937" cy="418461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78175" tIns="0" rIns="178175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entury Gothic"/>
                  <a:buNone/>
                </a:pPr>
                <a:r>
                  <a:rPr lang="es-ES" sz="1800" b="1" dirty="0">
                    <a:solidFill>
                      <a:srgbClr val="FFFFFF"/>
                    </a:solidFill>
                    <a:latin typeface="Century Gothic"/>
                    <a:sym typeface="Century Gothic"/>
                  </a:rPr>
                  <a:t>Gobierno Federal</a:t>
                </a:r>
                <a:endParaRPr b="1" dirty="0"/>
              </a:p>
            </p:txBody>
          </p:sp>
        </p:grpSp>
        <p:grpSp>
          <p:nvGrpSpPr>
            <p:cNvPr id="17" name="Grupo 16">
              <a:extLst>
                <a:ext uri="{FF2B5EF4-FFF2-40B4-BE49-F238E27FC236}">
                  <a16:creationId xmlns:a16="http://schemas.microsoft.com/office/drawing/2014/main" id="{EDF168C0-CB8E-70CE-BCEC-C7228E8FC72B}"/>
                </a:ext>
              </a:extLst>
            </p:cNvPr>
            <p:cNvGrpSpPr/>
            <p:nvPr/>
          </p:nvGrpSpPr>
          <p:grpSpPr>
            <a:xfrm>
              <a:off x="954374" y="2096132"/>
              <a:ext cx="7600779" cy="999578"/>
              <a:chOff x="871516" y="4956839"/>
              <a:chExt cx="7600779" cy="920084"/>
            </a:xfrm>
          </p:grpSpPr>
          <p:sp>
            <p:nvSpPr>
              <p:cNvPr id="18" name="Google Shape;727;p38">
                <a:extLst>
                  <a:ext uri="{FF2B5EF4-FFF2-40B4-BE49-F238E27FC236}">
                    <a16:creationId xmlns:a16="http://schemas.microsoft.com/office/drawing/2014/main" id="{88A4F6D1-CDAD-EB13-C216-892089CD60C4}"/>
                  </a:ext>
                </a:extLst>
              </p:cNvPr>
              <p:cNvSpPr txBox="1"/>
              <p:nvPr/>
            </p:nvSpPr>
            <p:spPr>
              <a:xfrm>
                <a:off x="871516" y="5196980"/>
                <a:ext cx="7600779" cy="67994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spcFirstLastPara="1" wrap="square" lIns="522625" tIns="312400" rIns="522625" bIns="106675" anchor="t" anchorCtr="0">
                <a:noAutofit/>
              </a:bodyPr>
              <a:lstStyle/>
              <a:p>
                <a:pPr marL="114300" marR="0" lvl="1" indent="-1143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MX" sz="1800" b="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 Titular de la SRNMA y dos suplentes</a:t>
                </a:r>
                <a:endParaRPr dirty="0"/>
              </a:p>
            </p:txBody>
          </p:sp>
          <p:sp>
            <p:nvSpPr>
              <p:cNvPr id="19" name="Google Shape;728;p38">
                <a:extLst>
                  <a:ext uri="{FF2B5EF4-FFF2-40B4-BE49-F238E27FC236}">
                    <a16:creationId xmlns:a16="http://schemas.microsoft.com/office/drawing/2014/main" id="{831AA779-FF8A-C5C1-2A97-DDF97E807FD4}"/>
                  </a:ext>
                </a:extLst>
              </p:cNvPr>
              <p:cNvSpPr txBox="1"/>
              <p:nvPr/>
            </p:nvSpPr>
            <p:spPr>
              <a:xfrm>
                <a:off x="1275958" y="4956839"/>
                <a:ext cx="6133938" cy="418461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78175" tIns="0" rIns="178175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entury Gothic"/>
                  <a:buNone/>
                </a:pPr>
                <a:r>
                  <a:rPr lang="es-ES" sz="1800" b="1" dirty="0">
                    <a:solidFill>
                      <a:srgbClr val="FFFFFF"/>
                    </a:solidFill>
                    <a:latin typeface="Century Gothic"/>
                    <a:sym typeface="Century Gothic"/>
                  </a:rPr>
                  <a:t>Gobierno Estatal</a:t>
                </a:r>
                <a:endParaRPr b="1" dirty="0"/>
              </a:p>
            </p:txBody>
          </p:sp>
        </p:grpSp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23CEDD76-515C-6105-2CCD-29F42226B410}"/>
                </a:ext>
              </a:extLst>
            </p:cNvPr>
            <p:cNvGrpSpPr/>
            <p:nvPr/>
          </p:nvGrpSpPr>
          <p:grpSpPr>
            <a:xfrm>
              <a:off x="954374" y="3234438"/>
              <a:ext cx="7600779" cy="1950128"/>
              <a:chOff x="871516" y="4956839"/>
              <a:chExt cx="7600779" cy="1795039"/>
            </a:xfrm>
          </p:grpSpPr>
          <p:sp>
            <p:nvSpPr>
              <p:cNvPr id="21" name="Google Shape;727;p38">
                <a:extLst>
                  <a:ext uri="{FF2B5EF4-FFF2-40B4-BE49-F238E27FC236}">
                    <a16:creationId xmlns:a16="http://schemas.microsoft.com/office/drawing/2014/main" id="{6C4077EC-7DA9-67EB-B376-D0937C6BF60E}"/>
                  </a:ext>
                </a:extLst>
              </p:cNvPr>
              <p:cNvSpPr txBox="1"/>
              <p:nvPr/>
            </p:nvSpPr>
            <p:spPr>
              <a:xfrm>
                <a:off x="871516" y="5196980"/>
                <a:ext cx="7600779" cy="1554898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spcFirstLastPara="1" wrap="square" lIns="522625" tIns="312400" rIns="522625" bIns="106675" anchor="t" anchorCtr="0">
                <a:noAutofit/>
              </a:bodyPr>
              <a:lstStyle/>
              <a:p>
                <a:pPr marL="114300" marR="0" lvl="1" indent="-1143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MX" sz="1800" i="0" u="none" strike="noStrike" cap="none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 Presidenta del Municipio de Gómez Palacio y dos suplentes.</a:t>
                </a:r>
              </a:p>
              <a:p>
                <a:pPr marL="114300" marR="0" lvl="1" indent="-1143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entury Gothic"/>
                  <a:buChar char="•"/>
                </a:pPr>
                <a:r>
                  <a:rPr lang="es-MX" sz="1800" dirty="0">
                    <a:latin typeface="Century Gothic"/>
                    <a:ea typeface="Century Gothic"/>
                    <a:cs typeface="Century Gothic"/>
                    <a:sym typeface="Century Gothic"/>
                  </a:rPr>
                  <a:t> Representantes de las áreas de Ecología y Protección al Ambiente, Desarrollo Urbano, Servicios Públicos, Desarrollo Económico y Planeación.</a:t>
                </a:r>
                <a:endParaRPr lang="es-MX" sz="1800" i="0" u="none" strike="noStrike" cap="none" dirty="0"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2" name="Google Shape;728;p38">
                <a:extLst>
                  <a:ext uri="{FF2B5EF4-FFF2-40B4-BE49-F238E27FC236}">
                    <a16:creationId xmlns:a16="http://schemas.microsoft.com/office/drawing/2014/main" id="{7B17143E-2474-B091-0D2A-53FC6A1EDEBA}"/>
                  </a:ext>
                </a:extLst>
              </p:cNvPr>
              <p:cNvSpPr txBox="1"/>
              <p:nvPr/>
            </p:nvSpPr>
            <p:spPr>
              <a:xfrm>
                <a:off x="1275958" y="4956839"/>
                <a:ext cx="6133938" cy="418461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lumMod val="67000"/>
                    </a:schemeClr>
                  </a:gs>
                  <a:gs pos="48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78175" tIns="0" rIns="178175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entury Gothic"/>
                  <a:buNone/>
                </a:pPr>
                <a:r>
                  <a:rPr lang="es-ES" sz="1800" b="1" dirty="0">
                    <a:solidFill>
                      <a:srgbClr val="FFFFFF"/>
                    </a:solidFill>
                    <a:latin typeface="Century Gothic"/>
                    <a:sym typeface="Century Gothic"/>
                  </a:rPr>
                  <a:t>Gobierno Municipal</a:t>
                </a:r>
                <a:endParaRPr b="1" dirty="0"/>
              </a:p>
            </p:txBody>
          </p:sp>
        </p:grpSp>
      </p:grpSp>
      <p:sp>
        <p:nvSpPr>
          <p:cNvPr id="23" name="Google Shape;721;p38">
            <a:extLst>
              <a:ext uri="{FF2B5EF4-FFF2-40B4-BE49-F238E27FC236}">
                <a16:creationId xmlns:a16="http://schemas.microsoft.com/office/drawing/2014/main" id="{2896F9C5-EF24-0AAB-8265-F465BBB4C1AE}"/>
              </a:ext>
            </a:extLst>
          </p:cNvPr>
          <p:cNvSpPr txBox="1"/>
          <p:nvPr/>
        </p:nvSpPr>
        <p:spPr>
          <a:xfrm>
            <a:off x="603682" y="244475"/>
            <a:ext cx="8129514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INTEGRACIÓN DEL COMITÉ DE ORDENAMIENTO ECOLÓGICO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979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39"/>
          <p:cNvSpPr txBox="1"/>
          <p:nvPr/>
        </p:nvSpPr>
        <p:spPr>
          <a:xfrm>
            <a:off x="860425" y="1906807"/>
            <a:ext cx="8013600" cy="3980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545"/>
              </a:buClr>
              <a:buSzPts val="2200"/>
              <a:buFont typeface="Noto Sans Symbols"/>
              <a:buChar char="✔"/>
            </a:pP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Elabora el Reglamento interior </a:t>
            </a:r>
            <a:r>
              <a:rPr lang="es-ES" sz="2400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 v</a:t>
            </a: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erifica su cumplimiento.</a:t>
            </a:r>
            <a:endParaRPr sz="2400" dirty="0">
              <a:solidFill>
                <a:srgbClr val="002060"/>
              </a:solidFill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4C4545"/>
              </a:buClr>
              <a:buSzPts val="2200"/>
              <a:buFont typeface="Noto Sans Symbols"/>
              <a:buChar char="✔"/>
            </a:pP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Revisa los resultados del proceso de ordenamiento ecológico.</a:t>
            </a:r>
            <a:endParaRPr sz="2400" dirty="0">
              <a:solidFill>
                <a:srgbClr val="002060"/>
              </a:solidFill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4C4545"/>
              </a:buClr>
              <a:buSzPts val="2200"/>
              <a:buFont typeface="Noto Sans Symbols"/>
              <a:buChar char="✔"/>
            </a:pP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Promueve la participación social.</a:t>
            </a:r>
            <a:endParaRPr sz="2400" dirty="0">
              <a:solidFill>
                <a:srgbClr val="002060"/>
              </a:solidFill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4C4545"/>
              </a:buClr>
              <a:buSzPts val="2200"/>
              <a:buFont typeface="Noto Sans Symbols"/>
              <a:buChar char="✔"/>
            </a:pP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Incluye los intereses sectoriales en el proceso de ordenamiento ecológico.</a:t>
            </a:r>
            <a:endParaRPr sz="2400" dirty="0">
              <a:solidFill>
                <a:srgbClr val="002060"/>
              </a:solidFill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4C4545"/>
              </a:buClr>
              <a:buSzPts val="2200"/>
              <a:buFont typeface="Noto Sans Symbols"/>
              <a:buChar char="✔"/>
            </a:pPr>
            <a:r>
              <a:rPr lang="es-ES" sz="24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Evalúa la efectividad del ordenamiento ecológico y propone su actualización.</a:t>
            </a:r>
            <a:endParaRPr sz="2400" dirty="0">
              <a:solidFill>
                <a:srgbClr val="002060"/>
              </a:solidFill>
            </a:endParaRPr>
          </a:p>
        </p:txBody>
      </p:sp>
      <p:sp>
        <p:nvSpPr>
          <p:cNvPr id="734" name="Google Shape;734;p39"/>
          <p:cNvSpPr txBox="1"/>
          <p:nvPr/>
        </p:nvSpPr>
        <p:spPr>
          <a:xfrm>
            <a:off x="854075" y="665162"/>
            <a:ext cx="81120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FUNCIONES DEL COMITÉ DE ORDENAMIENTO ECOLÓGICO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42"/>
          <p:cNvSpPr txBox="1"/>
          <p:nvPr/>
        </p:nvSpPr>
        <p:spPr>
          <a:xfrm>
            <a:off x="2202600" y="3955900"/>
            <a:ext cx="4738800" cy="2419500"/>
          </a:xfrm>
          <a:prstGeom prst="rect">
            <a:avLst/>
          </a:prstGeom>
          <a:gradFill>
            <a:gsLst>
              <a:gs pos="0">
                <a:srgbClr val="E19064"/>
              </a:gs>
              <a:gs pos="100000">
                <a:srgbClr val="D87538"/>
              </a:gs>
            </a:gsLst>
            <a:lin ang="5400012" scaled="0"/>
          </a:gradFill>
          <a:ln>
            <a:noFill/>
          </a:ln>
          <a:effectLst>
            <a:outerShdw blurRad="63500" dist="38100" dir="5400000">
              <a:srgbClr val="000000">
                <a:alpha val="596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Gothic"/>
              <a:buNone/>
            </a:pPr>
            <a:r>
              <a:rPr lang="es-ES" sz="2000" b="1" i="0" u="none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ÓRGANO TÉCNICO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sz="1000" b="0" i="0" u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-127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✔"/>
            </a:pPr>
            <a:r>
              <a:rPr lang="es-ES" sz="2000" b="0" i="0" u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gubernamentales</a:t>
            </a:r>
            <a:endParaRPr dirty="0"/>
          </a:p>
          <a:p>
            <a:pPr marL="0" marR="0" lvl="0" indent="-127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✔"/>
            </a:pPr>
            <a:r>
              <a:rPr lang="es-ES" sz="2000" b="0" i="0" u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sociales</a:t>
            </a:r>
            <a:endParaRPr dirty="0"/>
          </a:p>
          <a:p>
            <a:pPr marL="0" marR="0" lvl="0" indent="-127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✔"/>
            </a:pPr>
            <a:r>
              <a:rPr lang="es-ES" sz="2000" b="0" i="0" u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de sectores</a:t>
            </a:r>
            <a:endParaRPr dirty="0"/>
          </a:p>
          <a:p>
            <a:pPr marL="0" marR="0" lvl="0" indent="-127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✔"/>
            </a:pPr>
            <a:r>
              <a:rPr lang="es-ES" sz="2000" b="0" i="0" u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académicos</a:t>
            </a:r>
            <a:endParaRPr dirty="0"/>
          </a:p>
        </p:txBody>
      </p:sp>
      <p:sp>
        <p:nvSpPr>
          <p:cNvPr id="757" name="Google Shape;757;p42"/>
          <p:cNvSpPr txBox="1"/>
          <p:nvPr/>
        </p:nvSpPr>
        <p:spPr>
          <a:xfrm>
            <a:off x="2407500" y="1803300"/>
            <a:ext cx="4329000" cy="1625700"/>
          </a:xfrm>
          <a:prstGeom prst="rect">
            <a:avLst/>
          </a:prstGeom>
          <a:gradFill>
            <a:gsLst>
              <a:gs pos="0">
                <a:srgbClr val="A29999"/>
              </a:gs>
              <a:gs pos="100000">
                <a:srgbClr val="8C8282"/>
              </a:gs>
            </a:gsLst>
            <a:lin ang="5400012" scaled="0"/>
          </a:gradFill>
          <a:ln>
            <a:noFill/>
          </a:ln>
          <a:effectLst>
            <a:outerShdw blurRad="63500" dist="38100" dir="5400000">
              <a:srgbClr val="000000">
                <a:alpha val="596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dirty="0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Gothic"/>
              <a:buNone/>
            </a:pPr>
            <a:r>
              <a:rPr lang="es-ES" sz="2000" b="1" i="0" u="none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ÓRGANO EJECUTIVO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-1270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✔"/>
            </a:pPr>
            <a:r>
              <a:rPr lang="es-ES" sz="2000" b="0" i="0" u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de autoridades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Quattrocento Sans"/>
              <a:buNone/>
            </a:pPr>
            <a:r>
              <a:rPr lang="es-ES" sz="2000" b="0" i="0" u="none" dirty="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dirty="0"/>
          </a:p>
        </p:txBody>
      </p:sp>
      <p:sp>
        <p:nvSpPr>
          <p:cNvPr id="758" name="Google Shape;758;p42"/>
          <p:cNvSpPr txBox="1"/>
          <p:nvPr/>
        </p:nvSpPr>
        <p:spPr>
          <a:xfrm>
            <a:off x="600074" y="482600"/>
            <a:ext cx="8391759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ESTRUCTURA DEL COMITÉ DE ORDENAMIENTO ECOLÓGICO</a:t>
            </a:r>
            <a:endParaRPr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40"/>
          <p:cNvSpPr txBox="1"/>
          <p:nvPr/>
        </p:nvSpPr>
        <p:spPr>
          <a:xfrm>
            <a:off x="1665287" y="308755"/>
            <a:ext cx="61785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FUNCIONAMIENTO DEL COMITÉ DE ORDENAMIENTO ECOLÓGICO</a:t>
            </a:r>
            <a:endParaRPr dirty="0"/>
          </a:p>
        </p:txBody>
      </p:sp>
      <p:sp>
        <p:nvSpPr>
          <p:cNvPr id="741" name="Google Shape;741;p40"/>
          <p:cNvSpPr txBox="1"/>
          <p:nvPr/>
        </p:nvSpPr>
        <p:spPr>
          <a:xfrm>
            <a:off x="1446212" y="4181475"/>
            <a:ext cx="6615000" cy="1985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Noto Sans Symbols"/>
              <a:buChar char="✔"/>
            </a:pP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Toma de decisiones.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222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endParaRPr sz="10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Noto Sans Symbols"/>
              <a:buChar char="✔"/>
            </a:pP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Realizar acciones de instrumentación de actividades, procedimientos y estrategias y programas del proceso de ordenamiento ecológico local del territorio.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742" name="Google Shape;742;p40"/>
          <p:cNvSpPr/>
          <p:nvPr/>
        </p:nvSpPr>
        <p:spPr>
          <a:xfrm>
            <a:off x="1665288" y="1414979"/>
            <a:ext cx="6178500" cy="2216100"/>
          </a:xfrm>
          <a:prstGeom prst="rect">
            <a:avLst/>
          </a:prstGeom>
          <a:gradFill>
            <a:gsLst>
              <a:gs pos="0">
                <a:srgbClr val="A19999"/>
              </a:gs>
              <a:gs pos="100000">
                <a:srgbClr val="8B8181"/>
              </a:gs>
            </a:gsLst>
            <a:lin ang="5400012" scaled="0"/>
          </a:gradFill>
          <a:ln>
            <a:noFill/>
          </a:ln>
          <a:effectLst>
            <a:outerShdw blurRad="50800" dist="38100" dir="5400000" rotWithShape="0">
              <a:srgbClr val="00000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Gothic"/>
              <a:buNone/>
            </a:pPr>
            <a:r>
              <a:rPr lang="es-ES" sz="20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ÓRGANO EJECUTIVO</a:t>
            </a:r>
            <a:endParaRPr sz="2000" b="0" i="0" u="none" strike="noStrike" cap="none" dirty="0">
              <a:solidFill>
                <a:schemeClr val="lt1"/>
              </a:solidFill>
              <a:highlight>
                <a:srgbClr val="FF0066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 de SEMARNAT.</a:t>
            </a:r>
            <a:endParaRPr b="1"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Titular de la SRNMA.</a:t>
            </a:r>
            <a:endParaRPr b="1"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Presidenta del Municipio de Gómez Palacio.</a:t>
            </a:r>
            <a:endParaRPr b="1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Quattrocento Sans"/>
              <a:buNone/>
            </a:pPr>
            <a:r>
              <a:rPr lang="es-ES" sz="2000" b="0" i="0" u="none" strike="noStrike" cap="none" dirty="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dirty="0"/>
          </a:p>
        </p:txBody>
      </p:sp>
      <p:sp>
        <p:nvSpPr>
          <p:cNvPr id="743" name="Google Shape;743;p40"/>
          <p:cNvSpPr txBox="1"/>
          <p:nvPr/>
        </p:nvSpPr>
        <p:spPr>
          <a:xfrm>
            <a:off x="3371850" y="3798887"/>
            <a:ext cx="30717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Century Gothic"/>
              <a:buNone/>
            </a:pPr>
            <a:r>
              <a:rPr lang="es-ES" sz="22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Responsabilidades</a:t>
            </a:r>
            <a:endParaRPr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41"/>
          <p:cNvSpPr/>
          <p:nvPr/>
        </p:nvSpPr>
        <p:spPr>
          <a:xfrm>
            <a:off x="1718555" y="1563564"/>
            <a:ext cx="6015000" cy="2349399"/>
          </a:xfrm>
          <a:prstGeom prst="rect">
            <a:avLst/>
          </a:prstGeom>
          <a:gradFill>
            <a:gsLst>
              <a:gs pos="0">
                <a:srgbClr val="E08F63"/>
              </a:gs>
              <a:gs pos="100000">
                <a:srgbClr val="D77337"/>
              </a:gs>
            </a:gsLst>
            <a:lin ang="5400012" scaled="0"/>
          </a:gradFill>
          <a:ln>
            <a:noFill/>
          </a:ln>
          <a:effectLst>
            <a:outerShdw blurRad="50800" dist="38100" dir="5400000" rotWithShape="0">
              <a:srgbClr val="00000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entury Gothic"/>
              <a:buNone/>
            </a:pPr>
            <a:r>
              <a:rPr lang="es-ES" sz="20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ÓRGANO TÉCNICO</a:t>
            </a:r>
            <a:endParaRPr dirty="0"/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gubernamentales</a:t>
            </a:r>
            <a:endParaRPr b="1" dirty="0"/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sociales</a:t>
            </a:r>
            <a:endParaRPr b="1" dirty="0"/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de sectores</a:t>
            </a:r>
            <a:endParaRPr b="1" dirty="0"/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❖"/>
            </a:pPr>
            <a:r>
              <a:rPr lang="es-ES" sz="20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Representantes académicos</a:t>
            </a:r>
            <a:endParaRPr b="1" dirty="0"/>
          </a:p>
        </p:txBody>
      </p:sp>
      <p:sp>
        <p:nvSpPr>
          <p:cNvPr id="750" name="Google Shape;750;p41"/>
          <p:cNvSpPr txBox="1"/>
          <p:nvPr/>
        </p:nvSpPr>
        <p:spPr>
          <a:xfrm>
            <a:off x="1300162" y="4564236"/>
            <a:ext cx="7101000" cy="1985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Noto Sans Symbols"/>
              <a:buChar char="✔"/>
            </a:pP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Supervisión de los estudios y análisis técnicos. 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222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endParaRPr sz="10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Noto Sans Symbols"/>
              <a:buChar char="✔"/>
            </a:pP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Realizar acciones para la formulación e instrumentación de actividades, procedimientos, estrategias y programas del proceso de ordenamiento ecológico local del territorio.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751" name="Google Shape;751;p41"/>
          <p:cNvSpPr txBox="1"/>
          <p:nvPr/>
        </p:nvSpPr>
        <p:spPr>
          <a:xfrm>
            <a:off x="3371850" y="4119736"/>
            <a:ext cx="30717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Century Gothic"/>
              <a:buNone/>
            </a:pPr>
            <a:r>
              <a:rPr lang="es-ES" sz="22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Responsabilidades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Google Shape;740;p40">
            <a:extLst>
              <a:ext uri="{FF2B5EF4-FFF2-40B4-BE49-F238E27FC236}">
                <a16:creationId xmlns:a16="http://schemas.microsoft.com/office/drawing/2014/main" id="{64BC9332-FB8B-C3E4-26B7-4EF5418159D0}"/>
              </a:ext>
            </a:extLst>
          </p:cNvPr>
          <p:cNvSpPr txBox="1"/>
          <p:nvPr/>
        </p:nvSpPr>
        <p:spPr>
          <a:xfrm>
            <a:off x="1665287" y="308755"/>
            <a:ext cx="61785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FUNCIONAMIENTO DEL COMITÉ DE ORDENAMIENTO ECOLÓGICO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44"/>
          <p:cNvSpPr txBox="1"/>
          <p:nvPr/>
        </p:nvSpPr>
        <p:spPr>
          <a:xfrm>
            <a:off x="568171" y="307975"/>
            <a:ext cx="8475841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entury Gothic"/>
              <a:buNone/>
            </a:pPr>
            <a:r>
              <a:rPr lang="es-ES" sz="2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RESPONSABILIDADES DEL COMITÉ DE ORDENAMIENTO ECOLÓGICO 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773" name="Google Shape;773;p44"/>
          <p:cNvSpPr txBox="1"/>
          <p:nvPr/>
        </p:nvSpPr>
        <p:spPr>
          <a:xfrm>
            <a:off x="759541" y="1411325"/>
            <a:ext cx="8093100" cy="51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1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Formular Plan de Trabajo</a:t>
            </a: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que incluya: Agenda Ambiental, objetivos y metas; cronograma de actividades; mecanismos para incorporar la Bitácora Ambiental; Establecer bases, criterios y mecanismos para consulta pública, etc.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endParaRPr sz="8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1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Mantener una propuesta única </a:t>
            </a: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 modelo de ordenamiento, avalada por el Comité.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349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8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1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Vigilar congruencia</a:t>
            </a: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 planes, programas y acciones sectorial del territorio del Municipio.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349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8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1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Determinar mecanismos </a:t>
            </a: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para mantener y actualizar la Bitácora Ambiental.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349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8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1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 seguimiento al OE a partir de la evaluación</a:t>
            </a: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sobre el cumplimiento de las políticas, criterios de regulación ecológica, lineamientos y estrategias del programa.</a:t>
            </a:r>
            <a:endParaRPr dirty="0">
              <a:solidFill>
                <a:srgbClr val="002060"/>
              </a:solidFill>
            </a:endParaRPr>
          </a:p>
          <a:p>
            <a:pPr marL="285750" marR="0" lvl="0" indent="-2349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8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Noto Sans Symbols"/>
              <a:buChar char="⮚"/>
            </a:pPr>
            <a:r>
              <a:rPr lang="es-ES" sz="1800" b="1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Gestionar ante instancias responsables</a:t>
            </a:r>
            <a:r>
              <a:rPr lang="es-ES" sz="1800" b="0" i="0" u="none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la realización de estudios específicos que se requieran del Programa.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dirty="0">
              <a:solidFill>
                <a:srgbClr val="00206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Personalizado 1">
      <a:dk1>
        <a:sysClr val="windowText" lastClr="000000"/>
      </a:dk1>
      <a:lt1>
        <a:sysClr val="window" lastClr="FFFFFF"/>
      </a:lt1>
      <a:dk2>
        <a:srgbClr val="44546A"/>
      </a:dk2>
      <a:lt2>
        <a:srgbClr val="FFFFFF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600</Words>
  <Application>Microsoft Office PowerPoint</Application>
  <PresentationFormat>Presentación en pantalla (4:3)</PresentationFormat>
  <Paragraphs>80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Franklin Gothic Book</vt:lpstr>
      <vt:lpstr>Noto Sans Symbols</vt:lpstr>
      <vt:lpstr>Quattrocento Sans</vt:lpstr>
      <vt:lpstr>Recorte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Adan Alvarez Haros</dc:creator>
  <cp:lastModifiedBy>Jaime</cp:lastModifiedBy>
  <cp:revision>6</cp:revision>
  <dcterms:modified xsi:type="dcterms:W3CDTF">2022-10-20T16:51:46Z</dcterms:modified>
</cp:coreProperties>
</file>